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80" r:id="rId2"/>
    <p:sldId id="286" r:id="rId3"/>
    <p:sldId id="289" r:id="rId4"/>
    <p:sldId id="270" r:id="rId5"/>
    <p:sldId id="301" r:id="rId6"/>
    <p:sldId id="275" r:id="rId7"/>
    <p:sldId id="293" r:id="rId8"/>
    <p:sldId id="296" r:id="rId9"/>
    <p:sldId id="291" r:id="rId10"/>
    <p:sldId id="294" r:id="rId11"/>
    <p:sldId id="295" r:id="rId12"/>
    <p:sldId id="297" r:id="rId13"/>
    <p:sldId id="298" r:id="rId14"/>
    <p:sldId id="292" r:id="rId15"/>
    <p:sldId id="300" r:id="rId16"/>
    <p:sldId id="299" r:id="rId17"/>
    <p:sldId id="259" r:id="rId18"/>
    <p:sldId id="267" r:id="rId19"/>
    <p:sldId id="279" r:id="rId20"/>
    <p:sldId id="304" r:id="rId21"/>
    <p:sldId id="30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3" autoAdjust="0"/>
    <p:restoredTop sz="94624" autoAdjust="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75EA40-1700-4665-9C8D-4CA5CEF8E1C9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636F87-9C42-4251-A997-FDDAAF475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040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jpeg"/><Relationship Id="rId7" Type="http://schemas.openxmlformats.org/officeDocument/2006/relationships/image" Target="../media/image1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20701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 descr="Крестоцветные Земная флор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391049"/>
            <a:ext cx="4214842" cy="32526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7686" y="-214338"/>
            <a:ext cx="4786314" cy="4429132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rgbClr val="00B050"/>
                </a:solidFill>
              </a:rPr>
              <a:t>Классы цветковых растений</a:t>
            </a:r>
            <a:endParaRPr lang="ru-RU" i="1" dirty="0">
              <a:solidFill>
                <a:srgbClr val="00B050"/>
              </a:solidFill>
            </a:endParaRPr>
          </a:p>
        </p:txBody>
      </p:sp>
      <p:pic>
        <p:nvPicPr>
          <p:cNvPr id="18434" name="Picture 2" descr="https://s1.1zoom.ru/big3/579/Tulips_Closeup_4591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431632" y="-3500485"/>
            <a:ext cx="2803439" cy="3214710"/>
          </a:xfrm>
          <a:prstGeom prst="rect">
            <a:avLst/>
          </a:prstGeom>
          <a:noFill/>
        </p:spPr>
      </p:pic>
      <p:pic>
        <p:nvPicPr>
          <p:cNvPr id="9" name="Picture 2" descr="https://s1.1zoom.ru/big3/579/Tulips_Closeup_4591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29000"/>
            <a:ext cx="4429124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Разминка</a:t>
            </a:r>
            <a:endParaRPr lang="ru-RU" dirty="0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3357562"/>
            <a:ext cx="4040188" cy="3030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071546"/>
            <a:ext cx="4041775" cy="2361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3214686"/>
            <a:ext cx="321471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Разминка</a:t>
            </a:r>
            <a:endParaRPr lang="ru-RU" dirty="0"/>
          </a:p>
        </p:txBody>
      </p:sp>
      <p:pic>
        <p:nvPicPr>
          <p:cNvPr id="34818" name="Picture 2" descr="C:\Users\Device\Downloads\lomatium-nudicale_4-22-11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3500438"/>
            <a:ext cx="4038600" cy="2643205"/>
          </a:xfrm>
          <a:prstGeom prst="rect">
            <a:avLst/>
          </a:prstGeom>
          <a:noFill/>
        </p:spPr>
      </p:pic>
      <p:pic>
        <p:nvPicPr>
          <p:cNvPr id="3481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1071546"/>
            <a:ext cx="3495700" cy="213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3429000"/>
            <a:ext cx="2786050" cy="2994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Разминка</a:t>
            </a:r>
            <a:endParaRPr lang="ru-RU" dirty="0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737"/>
            <a:ext cx="3714776" cy="2759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071802" y="4357670"/>
            <a:ext cx="407196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917" name="AutoShape 5" descr="C:\Users\Device\Downloads\scale_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19" name="AutoShape 7" descr="C:\Users\Device\Downloads\scale_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920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1357298"/>
            <a:ext cx="3762930" cy="2822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Разминка</a:t>
            </a:r>
            <a:endParaRPr lang="ru-RU" dirty="0"/>
          </a:p>
        </p:txBody>
      </p:sp>
      <p:pic>
        <p:nvPicPr>
          <p:cNvPr id="5" name="Picture 10" descr="i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714488"/>
            <a:ext cx="2214578" cy="3153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215074" y="1357298"/>
            <a:ext cx="2928926" cy="295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3857628"/>
            <a:ext cx="3390928" cy="2543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Крестики - нолики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500034" y="1643049"/>
          <a:ext cx="4038600" cy="45720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9650"/>
                <a:gridCol w="1009650"/>
                <a:gridCol w="1009650"/>
                <a:gridCol w="1009650"/>
              </a:tblGrid>
              <a:tr h="1143008">
                <a:tc gridSpan="4"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Вариант 1</a:t>
                      </a:r>
                      <a:endParaRPr lang="ru-RU" sz="3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3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3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3600" dirty="0"/>
                    </a:p>
                  </a:txBody>
                  <a:tcPr/>
                </a:tc>
              </a:tr>
              <a:tr h="1143008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О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О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Х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О</a:t>
                      </a:r>
                      <a:endParaRPr lang="ru-RU" sz="3600" dirty="0"/>
                    </a:p>
                  </a:txBody>
                  <a:tcPr/>
                </a:tc>
              </a:tr>
              <a:tr h="1143008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О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О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Х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О</a:t>
                      </a:r>
                      <a:endParaRPr lang="ru-RU" sz="3600" dirty="0"/>
                    </a:p>
                  </a:txBody>
                  <a:tcPr/>
                </a:tc>
              </a:tr>
              <a:tr h="1143008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Х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Х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Х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О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4643438" y="1643048"/>
          <a:ext cx="4038600" cy="45720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9650"/>
                <a:gridCol w="1009650"/>
                <a:gridCol w="1009650"/>
                <a:gridCol w="1009650"/>
              </a:tblGrid>
              <a:tr h="1143009">
                <a:tc gridSpan="4"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FF0000"/>
                          </a:solidFill>
                        </a:rPr>
                        <a:t>Вариант 2</a:t>
                      </a:r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43009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err="1" smtClean="0">
                          <a:solidFill>
                            <a:srgbClr val="FF0000"/>
                          </a:solidFill>
                        </a:rPr>
                        <a:t>х</a:t>
                      </a:r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143009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err="1" smtClean="0">
                          <a:solidFill>
                            <a:srgbClr val="FF0000"/>
                          </a:solidFill>
                        </a:rPr>
                        <a:t>х</a:t>
                      </a:r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143009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err="1" smtClean="0">
                          <a:solidFill>
                            <a:srgbClr val="FF0000"/>
                          </a:solidFill>
                        </a:rPr>
                        <a:t>х</a:t>
                      </a:r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err="1" smtClean="0">
                          <a:solidFill>
                            <a:srgbClr val="FF0000"/>
                          </a:solidFill>
                        </a:rPr>
                        <a:t>х</a:t>
                      </a:r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err="1" smtClean="0">
                          <a:solidFill>
                            <a:srgbClr val="FF0000"/>
                          </a:solidFill>
                        </a:rPr>
                        <a:t>х</a:t>
                      </a:r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Растения - лекари</a:t>
            </a:r>
            <a:endParaRPr lang="ru-RU" b="1" dirty="0"/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71613"/>
            <a:ext cx="4038600" cy="2714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8200" y="1571613"/>
            <a:ext cx="403860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989" name="AutoShape 5" descr="data:image/jpeg;base64,/9j/4AAQSkZJRgABAQAAAQABAAD/2wCEAAkGBxMTEhUSEhMVFRUWFRUVFRUXFRUVFxUVFRUXFhUVFRUYHSggGBolGxUVITEhJSkrLi4uFx8zODMtNygtLisBCgoKDg0OGhAQGi0lHx8tLS0tLS0tLS0tLS0tLS0tLS0tLS0tLS0tLS0tLS0tLS0tLS0tLS0tLS0tLS0tLS0tLf/AABEIALcBEwMBIgACEQEDEQH/xAAcAAAABwEBAAAAAAAAAAAAAAAAAQIDBAUGBwj/xABBEAACAQIDBgQCBwcCBQUAAAABAgADEQQhMQUGEkFRYRMicYGRoQcyQlKxwdEUI2JygpLwQ8IVM7LS4RYkU2OD/8QAGgEAAwEBAQEAAAAAAAAAAAAAAAECAwQFBv/EACkRAAICAQQBAwMFAQAAAAAAAAABAhEDEiExUUEEBRMiYXEyM4GRoST/2gAMAwEAAhEDEQA/AOZ0szHK1EAgiNgRitUIMlKim7LPCYbjzJsBlFrU8NiLX5Stw+0GXSO/toOsAJ711c3ItDNCmdDIAqKZY1dh4gJ4hpVAlr8XCbW1uekV0MZbZ/Qxs4NxGruNDDXHuMtY9xAYPzF4KOIsbcOcmDGW+uuslYLFUQwYjSOxFVUTPzAgnqLSTRwykXMt9oPSq2tbKRv+HA5AwsDJbQvxWByiqBUDOWm2tmcAvKfCqCfNCwocasvIRlqud7SxY0wNIw5BGQhYUNKXOggNJ5LoIwGkU9FucVhRC8E8zErS6ycKHUxGKpKBlCwog10A0keoITtnEXjECCCHAAoIIYgAYioQEUBAYIIYEEQBQQQQAEKHCgAUEOCMC9EaqpF3hmIdEVREumcNznFUzAYzwET0BsJQ2HTU+Ua66a/nOFlZ27cSrx4OjfP92F/sJp/7BOf1CuNmuLZnK98qAw2LdEPkYCqo+6HLeX2INu1pUUsYLgkaTd/Svsnz06wGRvTJ75uv+/5zn37GbzXG7irImtyyr4pXEYpYUMcjItbDssTSqssuyaLTCYA+JbiylntUCkt1Ocz64t75axGMrOdTJZaS6HMbj2cWMr7RLGJgFMeFpKo4gASvj+Fos7BEUsx0AFyecdiaNfsfd2rXQVLhEN7faJHtpLSnugChAbxGJzvdSltQLG179enOarcvYz0cKlOoQWHEctBxsW4b87X1jNfaiU2aioZ6ikqyqNDrZj7ic05yspRVHMNq7v4qmzHwH4b5EWfL+kmUFdzmDqOR1HqJ2tf2mp9cikv3VzY+rGRtp7vUsQnA658m+0D1DS45JeUS4rwziZEK0ut4NhVMLV8N8wc0bk69fUXzEqWSb2RQ3aC0XwwrQCgrQQ7QAQCgCHABDtAKAIcFoIAFBaHCgAIUOFAArQ4IIAXQEXEgwzJs0ojVBDpiKqCCnAdCyZ2ncFQmFw6ZXNJnP9dRmF/YicZWmWIUakgD3Np23duopKqLAKgVf6VF7/2zHLJcdlpeehv6QNmGrg6pQXZOGoAM78B81u/CWnGErz0dY+34znO9X0bhnNXBsq8RuaLXCgnM+GwHlH8Nregk45pbMGjDpVUjOKRaZNo1tPY2Jw//ADqTKPvWun94ylfSqG95uRRbVNmKTlI2K2Ox0MdG0LRR2udIh0zPYjDlTYxoJLDH1uI3kRRCx0ICTXfRjSBxvCTrScjuQVPxteFsncmtVXiZhTBAKi3ESDnc2Nly9+01OxdxEpOlUVqnGjBlIsMxr9nQi4zPMzgze4+nx/TKW5axtnRsNSCi50H4Tn++m3zha9FgOJXaoamWZW4tY9czl2tNtUd2W2XuD87TF7yboHFMHeq4YAgCylBfkBkRy5znXunp3NJsawyot8Hi0rIKlNgysLg/+OR7SRTnMadPFbLq3YcVFjZrX4W+P1Ht/hnRNlY9KyLUptdSPgeYI5HtPUhOM43F2jnlFxYe3dh08XRak+R1RuaMNGH5jpOH7UwFShVejVFnQ2PMHmCp5gjMGeg6ZmO+k3YHjURiKa3q0R5ratS1IPUrqO3FHF06H4OQwWhwXmgBWgtBBaABiHAILxDDtBaC8EACIhWioLRioTaFwxdoDCw0iOGFFwQsKLUNATCCwwJNl0xpovDISenU8hD4b5SwwWBLG3LnE5GuLFqZodhbPphQ4W50udT1t0E2GyMWFqA6WYfKV+D2aVpgWt0HOHQBF5wOT1HTpjTo6O65/Md8riV7rnbrz79BJOAxH7ukf4F+WR/CM7RAuV5ZkfiPlN0rZxoYdrngcA3FrHM+hHMTE70bjU2vVoDwzzA+rf05D0mmxQIIrXvmFt09D0/WS8NjBV4lIt1GuvSa/jktRrfwcKxmCZGKsLEaiRGW06jvVsQOvEB51uAffQ9pzjE07HOEJ6gnDSyvqTQ7j7FFesWfNKfCbfeYk8I9BYk+glE6zoH0YjyVP5/9onJ7hmeL08pL8f2OEbZuEwdwFuygG54TYtbkTraWVOnG6MZo7Pb9p8Y1Dw2twZ9Leluc+OUlPaT4NnsTWw4Oo6H4QmpjmPna/aWh8PgFr35yvxNJWBDAEfMHkQeRl5McYNXJfx4JjJspdsbOSpTNNxxKQQeLM26X1y69pyfAbTfZuLek1zS4sxqeEi6OOpsRfrnOz4s5Tin0kD/3l/8A6kHwLj8AJ63sWdyyyxt7NWR6hfTZ1vZuJSoodGDKwuGGYMW2JIzInFd1956mEcC5akSONOnVl6H8Z2LBYpK9MPTYMrC4In0k0zlicu+kDdvwahxFJf3NQ3YD/Tc6+ik6dCbdJjp3qvTyKuLq1wQRcEHUGYPeHcHM1MIctTSJ0/kbl6H4wjO9mVRgIdpIxODem3DUVkYcmFvh1HeNhZdgkI4YOGOgQ7RaitIwBDjtoCI9QtAgQyYrhhcMVlUxBMFovhgtCwoRaHFcMELCiwgiYdoCLbY+A4/N3t8JsNj7LANzl2AuTIW6NC9Jfea/A0bcu0znwdUZVGiX+zWW985nwSr2PUzaYXBWTjK3bRVOnqesottYByniEZjU3zt3nPLE+SYZVwW+7uIDU+Dmhy9DmPxI9ovHHMX/AMtpM/u7jeGqM9cv0/P4zT7UIIBH+XhCXDFNU6KtzcFTmLg29DH6FABiw+1y9x+kQtHXv+cn1CqgX5azqRnfhFZjqN2K2yN5ynfLCeHXuNHAb+rRvyPvOs4vEqxJHIfMzmv0hMOOmBqA1/lMaqZtLdUY9p0L6M1tTY8vEt78IM59adC+jgkUWHLxCfewE4vdn/zP8onHybrZ9LgXhvexOfYm4EFHF1f2hqZp/u7KUfrkS1zprYRtcOTVWoGIAUqV69D/AJ0lmhnx+tJt83/hsxyrciwNu8bW4FibnrItPF1DWZClkAyaxzy66QtqPUCjwhclhfsJUovaL/sSQzikPHxX8vCRbuTrOQ/SHTviv/yX/qedhxOk5T9IiH9oRuRphR/QTf8AET1PZJV6j+GLIriYapTIlvuvvNVwb3W7UyfPT6916NIrCMVMNfTKfX6k9mcksfR2nZm3qOKTipsG6qcmU9GXlFkEHIzh+HqVKLB0Yqw0INvj1HadN3L3qXFEUaxC1vs8hUt06N2mcoE7ovMdsyniF4KqhhyPMHqDyM5pvPuzUwrXzakx8r20/hbv35zsS4a0GLwVOrTalVXiVhYj8weR7wWwJnAgIcstu7KbDV3otnY3VvvIfqn/ADmDIASOzdK+BAgjnDCMLHQi0IiBnjZjSIbQtmEReFaTcPsiu+a0nI62sPibCPZE22Q4JZf+n8T/APC39yf90EepAAQEwAQWk2VRudw6t6duYJm9wdiL6X+M4vu7tU0nK3yM6MNsi3YgWtG1Qm7WxrEqMTbiOWYzi8XUAUhrH3mHbbjKxUE35nP5dY3V2o51ue419xJ1C0WWb7FcPxqw4L3BvmpGYBHrLV67k2t5TkPWJ2fiUZLU2uQPMG1sRe1oMcxVQynh8ME5+a5tz56X0mMsa8FrK/JYviqdJQajZ9LEn4TFbY3zDsVRGsND1PfPISs2jtSriapz4RwhSFNgSNTCw2y7Z6xyy0jpxYUvqZKo7b8tzcWubW+Jy1PaYvaW0TXqluQyAPSblMGp1Ei4nd6mxvw3PS5F/cSI5Oy5474MRabr6Oz5HH8f5CZ7bGzfDzWmVXrct+Okutwa1uMfxfiBOL3N6vTOvsZRVPc6TQWS0U9flIOGqi0m06gnyemV8DbJDMeG2XwN/wAZGdT1+UeLxmo4lzlJ1aJSIWIXLUn5fhMZvFuy2LqqVcIqKQfKWJJbln0AmwxVTKZQb1rQrPTIblmACM87T0/Zv37fQZb07EfZ+4NC/nao/uFB9AM/nNDhtyMGP9EZc2PFGaW+dE53t/SQY3X31oLqxPorHX0E+rTgcb+R9lvR2Hg0GWHpnvwrY/KIqpg1fw0w9DxbBgoVeIDkx6DvMXtrft2BXDIQT/qP9n+VOfv8JjcFXqUqwxAdjV4uIuTct1DdQRlE5rwVHDN8ncwvNjn0AFhGqthI2FxoqIrj7ShviLwVqt7yEyWYr6SsICiVhqrcB/lbMfMfOc9LTpm/7D9kbuyW/uBnMfDl7GuNvSEWiqOHdzZFZj0UFj8BNLuTsinWqE1BcJYcOoJPMjtb5zpBSnSXhRQLdsvhGn0KU65ORU928UdKD+4C/jJNLdaqBxVrU19nY+gU2+ftOnVMQx01iKGy7nxKp4m5dB6Dl6wbIU30YdcEMOnHw8A5faqueQFswctBaZraG0a7NdvEX7o8y2+OvrOyuUXkL/ORMVTp1QUdFZTyI/Doe8SX2DV2VO7FKjWwtKpVZw5BDWta6sV69oJMwmxKdNQiXCi9gTe1yTa/vDkV9gs5heF7wWgtNTSyLiKfMSVh9q1rcCkk6Ac/QDnDtLrYjBF4+EcRJAa2duecbyJLcSg29ifsY1mANYDIeW+be5mp2ZSWp9dQSMpn6VQmbLd7BEgN2uZzO3ubNJbCcVssgE024GItcAHIch0lVhcJWJu9ViCpBW+hOQ5XPxm1rYby+0y23KboniJ9ZDxgcmtmQfURfJT0sn47VoqFwXCQZaYdAR3jytTqjjpm6sAw7X5QlpcOcxcN6Z0qepBeCI5TpW7w/E7RdBLm7C0tRoqxdbBI4s65EevymSTZdTC4nipgtRfW2qkHK46azYmsTkM+wjnGif8AMIHbUzPJjUotdkPfkZwmJylhTrd5V18VhybeIEv97KN1Q6+Zf3i9U82XoM542X0uSH6VaIcUaF6gsLG/WRnrTMPvPTXJiwI1BRwfhaQcXvYv2FZj6cI+LTB4ssn+igUGX22tprTRmY2AF5zzDV/ELVXGbsT6DkPhaN7WxdSsb1WAXUINB6/eMh+PbS5nr+h9L8MW/LG12XKcB5RVSghylEtdidfYfrJ2Fcz0NPZm/sMYzAlfq6d4vY+yjVqqhOuvYDUy04wRnLrdnCgA1AM28q+gOZ/zpHfRLltuW4xdOiopgnIABRyAyF+kgY/eRFU20AzPT30v8Y/X3Yd1IVsyb+o6GZbF7pYziu9IkA+ULmo9BEtTMkolRvDt+piSAV4EU3UcybWBPsfnKYKTrLraWzaqmzUqgPQo36RvA7Ir1WAWk4BObFbADmc5pqNkklyaX6OaBUObfWOXsLX+M2WIw4ALsdASeg7DvKnY9PwDmtlVbDv6SLtfa7VWC/VQH6o5nvHFurMJU2WOHq2W51bOOVsZYSpp11sHqMFUZKCbCw5xqrtukM1u55cl+J/IGWmktyNLb2LmhQLZtl2kkhUzyAEyWJ3irNkpCD+EXPxb9JTYmoWN6jM5/iYt8tBJeTo0jhfk3jbcog28amO3Ev6wpzs1x0gkfI+i/hXZWwWMd4ILTTUVpBh8MXYKMyTYS9rYfwwqfd+Z5n4yt2bjWotxqqsbWzF7ekNdqF3s4Aucjy9Jm7bLX0mlwdO6idO3Yw3DQFxqJgt18PxAM2mg7mdNwDcKgcrSomM7oiY82ymd2qwKH0IlntbG+YgzF7z7aCU2trMJxtmsHsZjdjbfhO1AmxVm4L6OlzYeom0p7XRhmCDOUVaAbM663GoMnYXaNZBwk8Y5G9m/QzWcIy34Y4XHZ8HSfGLHKw9TJdNl1qVB6Ccz/wCM1P4x7fpENtZzycn4fiYljXlm709nS6206AFizAdAQPwmZ23vZSW60UuepN/iZlGarU1YIO2ZknB4GmuZzPfOZ5HBIhpvgiviaruahub9jb0EscDtBkN1ZkPqQJI9BB4d5yvIpeAW3ktqG8ROWIprWU5EkANbsescrbEpV1L4OqCedF8nH8rc5Stg7dokXU3Go5jIiCyLzuL8bETF4ZlJV1Kt0OshcHWX20Me9ZVD2uuXFbzEdDKjwM5vikg5QimvvJ1FDziaNK0kA2mjkTQLf4ZuNi0fKOwsPac/rYjpNvuptAOgBPmGTD841zuY5VtsbLAtaXVAi0o6Alrh9J0xOVhY8qRmB8JR4ogcpcYuZ3a2ICgymJFBt3GhR+AmVq40LcnzOeXJe3cx7buMsSL3Y6n7o6esoVF8ucwlKzrx4trZKNYueIm56nl6DlEm/rEoltYipX6SLNqHGrW5yNUr3kepV95HepKUbE3RJ/aP8zgkTOFK0oWplhCtFQcMRVBKbRrEU+du8eAj3BcRDo6LsHEoaCMtr2B9Dzl3V3qp06di6AnuLzA0f3ezmamfMcielzaY5cICbnM9TnEuW2RpvZHQdpby0ySfEBPQZkzK7S2ia1hwBVBvfUk95EoYYDQWkjwxaS59GscSXJD4I4qRwsBENU6RW2XSDvEtWHKJ8MmKGHlUhO/A0apkvBNGCggp3vJnG0Iu0AkvD66SHhjcSxwjgHPOeddMlodxq5DygekrysvNoV1ZRYWlJVMeTkmBHqyITJNZZH4JtgothBukS+kc4bRl6vSdN9CURpjLDZ1S1mUkMOYlW7DnJmzm6ZQYmjbbL3qqJYVFDDqMj8Jq8DvTh2GbFP5gZzSkB6yYpymkZtHPLGmbbaG9FDkxPoDMZt7eIvlTW3c/kJFxBlZiBeOWRscMUUyBWN9TEI3SHVsJFq1SZCR02O4ivIb1CYcIzRbEPcRbrEmKMNZVk0N59YI74ZghqDSTeGCGBFBZnZrQSiSFWM6RQrWi3HsX2zcQpwtSgcmJNr6ZyI2zUUDzXPQSuFQmTKDZRNdk8cDT5RlwZIqEXkd6kSKsjlIoWES5gVDKY0LDSRRkcWEcFWTfQ6HmpiN2A0ieMmOU1kv7gO0qhlhhqkiU1kqks5MlEtEqpUjDRZMaYzF8gkNVbSK7x2q0h1GnViQ6CqVZHcGKZ4gzpQUAR7CVLGMCLQQCi7oVZNRpQLiwsdGPJjVmMolliKgErcRUvEPiCZEr1OpjoFEarMIy0MxIWUUkETE2jkLWFjoLhhcMUQIkwsKCggtDjFRNNQCNNWPKEtOLyi2HbYjMxxFhAwC8LAfQx1akYRY4LCQximiCIbPGjcxbjQGYRAeK8OKSnBtDViADHAkWtOLElyLoJVj9MCMloYaQ7YE1Gj6OJXK8fR5g4EslvUkd2hM8YdolAQVV5GaPERsmbx2KGjE8MU7xliTNVYnQbPbSNFiYLQwsvgndhgx1T1iVhE3hYqFNU6RsqTFqsNmisdDfD1hERfDCKwsdDdoCI4FgaFhQyViSY6QYnhlWS0JgiuCFCwofvBaCCMQtUiuKCCSMF4AIcEADCxxEggkSZaQ5wRN4cEzLEl4gtBBKSEGIoGCCACwY4DCgmYCxEu0KCJCGXaR3MOCaxBjRhQ4JZIUFocEB0KVILiCCIAQQQRgLCxBggkoYkmALBBKECACCCAAtBBBEOj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4071942"/>
            <a:ext cx="3468699" cy="2312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Растения и гигиена.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Мыльнянка обыкновенная, Горчица</a:t>
            </a:r>
            <a:endParaRPr lang="ru-RU" dirty="0"/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928802"/>
            <a:ext cx="392909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000240"/>
            <a:ext cx="407196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Какую </a:t>
            </a:r>
            <a:r>
              <a:rPr lang="ru-RU" b="1" dirty="0">
                <a:solidFill>
                  <a:srgbClr val="002060"/>
                </a:solidFill>
              </a:rPr>
              <a:t>формулу цветка имеют покрытосеменные растения класса двудольных  семейства розоцветных</a:t>
            </a:r>
            <a:r>
              <a:rPr lang="ru-RU" b="1" dirty="0" smtClean="0">
                <a:solidFill>
                  <a:srgbClr val="002060"/>
                </a:solidFill>
              </a:rPr>
              <a:t>?</a:t>
            </a:r>
          </a:p>
          <a:p>
            <a:endParaRPr lang="ru-RU" b="1" dirty="0"/>
          </a:p>
          <a:p>
            <a:r>
              <a:rPr lang="ru-RU" b="1" dirty="0"/>
              <a:t>А) </a:t>
            </a:r>
            <a:r>
              <a:rPr lang="ru-RU" b="1" dirty="0" smtClean="0"/>
              <a:t>Ч</a:t>
            </a:r>
            <a:r>
              <a:rPr lang="ru-RU" sz="2000" b="1" dirty="0" smtClean="0"/>
              <a:t>5</a:t>
            </a:r>
            <a:r>
              <a:rPr lang="ru-RU" b="1" dirty="0" smtClean="0"/>
              <a:t> </a:t>
            </a:r>
            <a:r>
              <a:rPr lang="ru-RU" b="1" dirty="0"/>
              <a:t>Л</a:t>
            </a:r>
            <a:r>
              <a:rPr lang="ru-RU" sz="2000" b="1" dirty="0"/>
              <a:t>5</a:t>
            </a:r>
            <a:r>
              <a:rPr lang="ru-RU" b="1" dirty="0"/>
              <a:t> Т∞ П∞ </a:t>
            </a:r>
            <a:r>
              <a:rPr lang="ru-RU" b="1" dirty="0" smtClean="0"/>
              <a:t>              </a:t>
            </a:r>
          </a:p>
          <a:p>
            <a:r>
              <a:rPr lang="ru-RU" b="1" dirty="0" smtClean="0"/>
              <a:t>Б</a:t>
            </a:r>
            <a:r>
              <a:rPr lang="ru-RU" b="1" dirty="0"/>
              <a:t>) </a:t>
            </a:r>
            <a:r>
              <a:rPr lang="ru-RU" b="1" dirty="0" smtClean="0"/>
              <a:t>Ч</a:t>
            </a:r>
            <a:r>
              <a:rPr lang="ru-RU" sz="2000" b="1" dirty="0" smtClean="0"/>
              <a:t>4</a:t>
            </a:r>
            <a:r>
              <a:rPr lang="ru-RU" b="1" dirty="0" smtClean="0"/>
              <a:t> </a:t>
            </a:r>
            <a:r>
              <a:rPr lang="ru-RU" b="1" dirty="0"/>
              <a:t>Л</a:t>
            </a:r>
            <a:r>
              <a:rPr lang="ru-RU" sz="2000" b="1" dirty="0"/>
              <a:t>4</a:t>
            </a:r>
            <a:r>
              <a:rPr lang="ru-RU" b="1" dirty="0"/>
              <a:t> Т </a:t>
            </a:r>
            <a:r>
              <a:rPr lang="ru-RU" sz="2000" b="1" dirty="0"/>
              <a:t>4</a:t>
            </a:r>
            <a:r>
              <a:rPr lang="ru-RU" b="1" dirty="0"/>
              <a:t>+</a:t>
            </a:r>
            <a:r>
              <a:rPr lang="ru-RU" sz="2000" b="1" dirty="0"/>
              <a:t>2</a:t>
            </a:r>
            <a:r>
              <a:rPr lang="ru-RU" b="1" dirty="0"/>
              <a:t>П</a:t>
            </a:r>
            <a:r>
              <a:rPr lang="ru-RU" sz="2000" b="1" dirty="0"/>
              <a:t>1</a:t>
            </a:r>
            <a:r>
              <a:rPr lang="ru-RU" b="1" dirty="0"/>
              <a:t> </a:t>
            </a:r>
          </a:p>
          <a:p>
            <a:pPr>
              <a:buNone/>
            </a:pPr>
            <a:r>
              <a:rPr lang="ru-RU" b="1" dirty="0" smtClean="0"/>
              <a:t>    </a:t>
            </a:r>
            <a:r>
              <a:rPr lang="ru-RU" b="1" dirty="0"/>
              <a:t>В) </a:t>
            </a:r>
            <a:r>
              <a:rPr lang="ru-RU" b="1" dirty="0" smtClean="0"/>
              <a:t>Ч</a:t>
            </a:r>
            <a:r>
              <a:rPr lang="ru-RU" sz="2000" b="1" dirty="0" smtClean="0"/>
              <a:t>(5</a:t>
            </a:r>
            <a:r>
              <a:rPr lang="ru-RU" sz="2000" b="1" dirty="0"/>
              <a:t>) </a:t>
            </a:r>
            <a:r>
              <a:rPr lang="ru-RU" b="1" dirty="0"/>
              <a:t>Л</a:t>
            </a:r>
            <a:r>
              <a:rPr lang="ru-RU" sz="2000" b="1" dirty="0"/>
              <a:t>(5) </a:t>
            </a:r>
            <a:r>
              <a:rPr lang="ru-RU" b="1" dirty="0"/>
              <a:t>Т</a:t>
            </a:r>
            <a:r>
              <a:rPr lang="ru-RU" sz="2000" b="1" dirty="0"/>
              <a:t>5</a:t>
            </a:r>
            <a:r>
              <a:rPr lang="ru-RU" b="1" dirty="0"/>
              <a:t> </a:t>
            </a:r>
            <a:r>
              <a:rPr lang="ru-RU" b="1" dirty="0" smtClean="0"/>
              <a:t>П</a:t>
            </a:r>
            <a:r>
              <a:rPr lang="ru-RU" sz="2000" b="1" dirty="0" smtClean="0"/>
              <a:t>1</a:t>
            </a:r>
            <a:r>
              <a:rPr lang="ru-RU" b="1" dirty="0" smtClean="0"/>
              <a:t>         </a:t>
            </a:r>
          </a:p>
          <a:p>
            <a:r>
              <a:rPr lang="ru-RU" b="1" dirty="0" smtClean="0"/>
              <a:t>Г) Ч(</a:t>
            </a:r>
            <a:r>
              <a:rPr lang="ru-RU" sz="2000" b="1" dirty="0" smtClean="0"/>
              <a:t>5)</a:t>
            </a:r>
            <a:r>
              <a:rPr lang="ru-RU" b="1" dirty="0" smtClean="0"/>
              <a:t> </a:t>
            </a:r>
            <a:r>
              <a:rPr lang="ru-RU" sz="3600" b="1" dirty="0"/>
              <a:t>Л</a:t>
            </a:r>
            <a:r>
              <a:rPr lang="ru-RU" sz="2000" b="1" dirty="0"/>
              <a:t>1+2+(2) </a:t>
            </a:r>
            <a:r>
              <a:rPr lang="ru-RU" b="1" dirty="0"/>
              <a:t>Т</a:t>
            </a:r>
            <a:r>
              <a:rPr lang="ru-RU" sz="2000" b="1" dirty="0"/>
              <a:t>(9)+1 </a:t>
            </a:r>
            <a:r>
              <a:rPr lang="ru-RU" b="1" dirty="0"/>
              <a:t>П</a:t>
            </a:r>
            <a:r>
              <a:rPr lang="ru-RU" sz="200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xmlns="" val="197019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857256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3100" b="1" dirty="0" smtClean="0">
                <a:solidFill>
                  <a:srgbClr val="002060"/>
                </a:solidFill>
              </a:rPr>
              <a:t> По описанию  растения определи его семейство</a:t>
            </a: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600" b="1" dirty="0" smtClean="0"/>
              <a:t>Формула цветка: Ч</a:t>
            </a:r>
            <a:r>
              <a:rPr lang="ru-RU" sz="3600" b="1" baseline="-25000" dirty="0" smtClean="0"/>
              <a:t>4</a:t>
            </a:r>
            <a:r>
              <a:rPr lang="ru-RU" sz="3600" b="1" dirty="0" smtClean="0"/>
              <a:t>Л</a:t>
            </a:r>
            <a:r>
              <a:rPr lang="ru-RU" sz="3600" b="1" baseline="-25000" dirty="0" smtClean="0"/>
              <a:t>4</a:t>
            </a:r>
            <a:r>
              <a:rPr lang="ru-RU" sz="3600" b="1" dirty="0" smtClean="0"/>
              <a:t>Т</a:t>
            </a:r>
            <a:r>
              <a:rPr lang="ru-RU" sz="3600" b="1" baseline="-25000" dirty="0" smtClean="0"/>
              <a:t>2+ 4</a:t>
            </a:r>
            <a:r>
              <a:rPr lang="ru-RU" sz="3600" b="1" dirty="0" smtClean="0"/>
              <a:t>П</a:t>
            </a:r>
            <a:r>
              <a:rPr lang="ru-RU" sz="3600" b="1" baseline="-25000" dirty="0" smtClean="0"/>
              <a:t>1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Лепестки располагаются крестообразно</a:t>
            </a:r>
            <a:br>
              <a:rPr lang="ru-RU" sz="3600" b="1" dirty="0" smtClean="0"/>
            </a:br>
            <a:r>
              <a:rPr lang="ru-RU" sz="3600" b="1" dirty="0" smtClean="0"/>
              <a:t>Соцветие – кисть</a:t>
            </a:r>
            <a:br>
              <a:rPr lang="ru-RU" sz="3600" b="1" dirty="0" smtClean="0"/>
            </a:br>
            <a:r>
              <a:rPr lang="ru-RU" sz="3600" b="1" dirty="0" smtClean="0"/>
              <a:t>Опыляются насекомыми</a:t>
            </a:r>
            <a:br>
              <a:rPr lang="ru-RU" sz="3600" b="1" dirty="0" smtClean="0"/>
            </a:br>
            <a:r>
              <a:rPr lang="ru-RU" sz="3600" b="1" dirty="0" smtClean="0"/>
              <a:t>Цветки обоеполые</a:t>
            </a:r>
            <a:br>
              <a:rPr lang="ru-RU" sz="3600" b="1" dirty="0" smtClean="0"/>
            </a:br>
            <a:r>
              <a:rPr lang="ru-RU" sz="3600" b="1" dirty="0" smtClean="0"/>
              <a:t>Плод – стручок или </a:t>
            </a:r>
            <a:r>
              <a:rPr lang="ru-RU" sz="3600" b="1" dirty="0" err="1" smtClean="0"/>
              <a:t>стручочек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Листорасположение – очерёдное</a:t>
            </a:r>
            <a:br>
              <a:rPr lang="ru-RU" sz="3600" b="1" dirty="0" smtClean="0"/>
            </a:br>
            <a:r>
              <a:rPr lang="ru-RU" sz="3600" b="1" dirty="0" smtClean="0"/>
              <a:t>Некоторые образуют корнеплоды</a:t>
            </a:r>
            <a:r>
              <a:rPr lang="ru-RU" sz="3100" b="1" dirty="0" smtClean="0"/>
              <a:t/>
            </a:r>
            <a:br>
              <a:rPr lang="ru-RU" sz="3100" b="1" dirty="0" smtClean="0"/>
            </a:br>
            <a:endParaRPr lang="ru-RU" sz="3100" b="1" dirty="0"/>
          </a:p>
        </p:txBody>
      </p:sp>
      <p:pic>
        <p:nvPicPr>
          <p:cNvPr id="1026" name="Picture 2" descr="http://files.school-collection.edu.ru/dlrstore/4f0e54e4-c58f-4e7c-8a5e-e5d475a9e049/image/zv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6125" y="-869950"/>
            <a:ext cx="190500" cy="22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142853"/>
            <a:ext cx="85725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  Укажите правильную последовательность систематических групп растений, начиная с наименьшей.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 </a:t>
            </a:r>
          </a:p>
          <a:p>
            <a:r>
              <a:rPr lang="ru-RU" sz="3600" b="1" dirty="0" smtClean="0"/>
              <a:t>1) Редька</a:t>
            </a:r>
          </a:p>
          <a:p>
            <a:r>
              <a:rPr lang="ru-RU" sz="3600" b="1" dirty="0" smtClean="0"/>
              <a:t>2) Крестоцветные</a:t>
            </a:r>
          </a:p>
          <a:p>
            <a:r>
              <a:rPr lang="ru-RU" sz="3600" b="1" dirty="0" smtClean="0"/>
              <a:t>3) Двудольные</a:t>
            </a:r>
          </a:p>
          <a:p>
            <a:r>
              <a:rPr lang="ru-RU" sz="3600" b="1" dirty="0" smtClean="0"/>
              <a:t>4) Редька дикая</a:t>
            </a:r>
          </a:p>
          <a:p>
            <a:r>
              <a:rPr lang="ru-RU" sz="3600" b="1" dirty="0" smtClean="0"/>
              <a:t>5) Покрытосеменные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2852"/>
          <a:ext cx="8286809" cy="6037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6706"/>
                <a:gridCol w="2518268"/>
                <a:gridCol w="3071835"/>
              </a:tblGrid>
              <a:tr h="8535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 smtClean="0">
                          <a:solidFill>
                            <a:srgbClr val="FFFFFF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Признаки</a:t>
                      </a:r>
                      <a:endParaRPr lang="ru-RU" sz="2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>
                          <a:solidFill>
                            <a:srgbClr val="FFFFFF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Однодольные  </a:t>
                      </a:r>
                      <a:endParaRPr lang="ru-RU" sz="2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>
                          <a:solidFill>
                            <a:srgbClr val="FFFFFF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Двудольные</a:t>
                      </a:r>
                      <a:endParaRPr lang="ru-RU" sz="28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>
                          <a:solidFill>
                            <a:srgbClr val="FFFFFF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endParaRPr lang="ru-RU" sz="2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125566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Наличие семядолей в семени</a:t>
                      </a:r>
                      <a:endParaRPr lang="ru-RU" sz="2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8535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Жилкование листьев</a:t>
                      </a:r>
                      <a:endParaRPr lang="ru-RU" sz="2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8535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Корневая система</a:t>
                      </a:r>
                      <a:endParaRPr lang="ru-RU" sz="2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125566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Строение цветка</a:t>
                      </a:r>
                      <a:endParaRPr lang="ru-RU" sz="2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для самоподготовки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Повторить таблицу по семействам </a:t>
            </a:r>
          </a:p>
          <a:p>
            <a:r>
              <a:rPr lang="ru-RU" dirty="0" smtClean="0"/>
              <a:t>Подготовить сообщение по практическому применению одного растения из отдела покрытосеменных растений (по желанию)на 2-3 минуты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урок.</a:t>
            </a:r>
            <a:endParaRPr lang="ru-RU" dirty="0"/>
          </a:p>
        </p:txBody>
      </p:sp>
      <p:pic>
        <p:nvPicPr>
          <p:cNvPr id="44034" name="Picture 2" descr="C:\Users\Device\AppData\Local\Temp\Rar$DIa1284.48096\znanio.ru - 2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2428868"/>
            <a:ext cx="2209800" cy="2143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2852"/>
          <a:ext cx="8286809" cy="6037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6706"/>
                <a:gridCol w="2518268"/>
                <a:gridCol w="3071835"/>
              </a:tblGrid>
              <a:tr h="8535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 smtClean="0">
                          <a:solidFill>
                            <a:srgbClr val="FFFFFF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Признаки</a:t>
                      </a:r>
                      <a:endParaRPr lang="ru-RU" sz="2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>
                          <a:solidFill>
                            <a:srgbClr val="FFFFFF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Однодольные  </a:t>
                      </a:r>
                      <a:endParaRPr lang="ru-RU" sz="2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>
                          <a:solidFill>
                            <a:srgbClr val="FFFFFF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Двудольные</a:t>
                      </a:r>
                      <a:endParaRPr lang="ru-RU" sz="28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>
                          <a:solidFill>
                            <a:srgbClr val="FFFFFF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endParaRPr lang="ru-RU" sz="2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125566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Наличие семядолей в семени</a:t>
                      </a:r>
                      <a:endParaRPr lang="ru-RU" sz="2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одна</a:t>
                      </a:r>
                      <a:endParaRPr lang="ru-RU" sz="2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две</a:t>
                      </a:r>
                      <a:endParaRPr lang="ru-RU" sz="2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8535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Жилкование листьев</a:t>
                      </a:r>
                      <a:endParaRPr lang="ru-RU" sz="2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параллельное </a:t>
                      </a:r>
                      <a:r>
                        <a:rPr lang="ru-RU" sz="2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или дуговое</a:t>
                      </a:r>
                      <a:endParaRPr lang="ru-RU" sz="2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kern="12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сетчатое</a:t>
                      </a:r>
                      <a:endParaRPr lang="ru-RU" sz="2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8535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Корневая система</a:t>
                      </a:r>
                      <a:endParaRPr lang="ru-RU" sz="2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мочковатая</a:t>
                      </a:r>
                      <a:endParaRPr lang="ru-RU" sz="2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стержневая</a:t>
                      </a:r>
                      <a:endParaRPr lang="ru-RU" sz="2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125566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Строение цветка</a:t>
                      </a:r>
                      <a:endParaRPr lang="ru-RU" sz="2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трехчленные</a:t>
                      </a:r>
                      <a:endParaRPr lang="ru-RU" sz="2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kern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пяти- и </a:t>
                      </a:r>
                      <a:r>
                        <a:rPr lang="ru-RU" sz="2800" b="1" i="1" kern="12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четырехчленные</a:t>
                      </a:r>
                      <a:endParaRPr lang="ru-RU" sz="2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19" y="285727"/>
          <a:ext cx="8572560" cy="6286546"/>
        </p:xfrm>
        <a:graphic>
          <a:graphicData uri="http://schemas.openxmlformats.org/drawingml/2006/table">
            <a:tbl>
              <a:tblPr/>
              <a:tblGrid>
                <a:gridCol w="559315"/>
                <a:gridCol w="2935233"/>
                <a:gridCol w="1037444"/>
                <a:gridCol w="1825991"/>
                <a:gridCol w="2214577"/>
              </a:tblGrid>
              <a:tr h="50765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Составь правильные пары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47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А</a:t>
                      </a:r>
                      <a:endParaRPr lang="ru-RU" sz="2400" dirty="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клевер</a:t>
                      </a:r>
                      <a:endParaRPr lang="ru-RU" sz="2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endParaRPr lang="ru-RU" sz="240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щиток</a:t>
                      </a:r>
                      <a:endParaRPr lang="ru-RU" sz="2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+mn-lt"/>
                          <a:ea typeface="Calibri"/>
                          <a:cs typeface="Times New Roman"/>
                        </a:rPr>
                        <a:t>крестоцветные</a:t>
                      </a:r>
                      <a:endParaRPr lang="ru-RU" sz="2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47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Б</a:t>
                      </a:r>
                      <a:endParaRPr lang="ru-RU" sz="240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вишня</a:t>
                      </a:r>
                      <a:endParaRPr lang="ru-RU" sz="2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endParaRPr lang="ru-RU" sz="2400" dirty="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кисть </a:t>
                      </a:r>
                      <a:endParaRPr lang="ru-RU" sz="2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+mn-lt"/>
                          <a:ea typeface="Calibri"/>
                          <a:cs typeface="Times New Roman"/>
                        </a:rPr>
                        <a:t>бобовые</a:t>
                      </a:r>
                      <a:endParaRPr lang="ru-RU" sz="2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47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В</a:t>
                      </a:r>
                      <a:endParaRPr lang="ru-RU" sz="240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                                                      </a:t>
                      </a:r>
                      <a:r>
                        <a:rPr lang="ru-RU" sz="2400" b="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сурепка</a:t>
                      </a:r>
                      <a:endParaRPr lang="ru-RU" sz="24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3</a:t>
                      </a:r>
                      <a:endParaRPr lang="ru-RU" sz="2400" dirty="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головка</a:t>
                      </a:r>
                      <a:endParaRPr lang="ru-RU" sz="2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+mn-lt"/>
                          <a:ea typeface="Calibri"/>
                          <a:cs typeface="Times New Roman"/>
                        </a:rPr>
                        <a:t>розоцветные</a:t>
                      </a:r>
                      <a:endParaRPr lang="ru-RU" sz="2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47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Г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+mn-lt"/>
                          <a:ea typeface="Calibri"/>
                          <a:cs typeface="Times New Roman"/>
                        </a:rPr>
                        <a:t>яблоня</a:t>
                      </a:r>
                      <a:endParaRPr lang="ru-RU" sz="24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4 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+mn-lt"/>
                          <a:ea typeface="Calibri"/>
                          <a:cs typeface="Times New Roman"/>
                        </a:rPr>
                        <a:t>зонтик</a:t>
                      </a:r>
                      <a:endParaRPr lang="ru-RU" sz="2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+mn-lt"/>
                          <a:ea typeface="Calibri"/>
                          <a:cs typeface="Times New Roman"/>
                        </a:rPr>
                        <a:t>пасленовые</a:t>
                      </a:r>
                      <a:endParaRPr lang="ru-RU" sz="2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857232"/>
            <a:ext cx="109045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2571744"/>
            <a:ext cx="1643074" cy="854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3700464"/>
            <a:ext cx="642942" cy="1157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08" y="3714752"/>
            <a:ext cx="78581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71670" y="5357826"/>
            <a:ext cx="693967" cy="809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0" descr="http://img0.liveinternet.ru/images/attach/c/2/65/975/65975425_1288465278_547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3174" y="5357826"/>
            <a:ext cx="1058394" cy="7953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19" y="285727"/>
          <a:ext cx="8572560" cy="6286546"/>
        </p:xfrm>
        <a:graphic>
          <a:graphicData uri="http://schemas.openxmlformats.org/drawingml/2006/table">
            <a:tbl>
              <a:tblPr/>
              <a:tblGrid>
                <a:gridCol w="559315"/>
                <a:gridCol w="2935233"/>
                <a:gridCol w="1037444"/>
                <a:gridCol w="1825991"/>
                <a:gridCol w="2214577"/>
              </a:tblGrid>
              <a:tr h="50765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Составь правильные пары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47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А</a:t>
                      </a:r>
                      <a:endParaRPr lang="ru-RU" sz="2400" dirty="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клевер</a:t>
                      </a:r>
                      <a:endParaRPr lang="ru-RU" sz="2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endParaRPr lang="ru-RU" sz="240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+mn-lt"/>
                          <a:ea typeface="Calibri"/>
                          <a:cs typeface="Times New Roman"/>
                        </a:rPr>
                        <a:t>головка</a:t>
                      </a:r>
                      <a:endParaRPr lang="ru-RU" sz="2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+mn-lt"/>
                          <a:ea typeface="Calibri"/>
                          <a:cs typeface="Times New Roman"/>
                        </a:rPr>
                        <a:t>бобовые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47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Б</a:t>
                      </a:r>
                      <a:endParaRPr lang="ru-RU" sz="240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вишня</a:t>
                      </a:r>
                      <a:endParaRPr lang="ru-RU" sz="2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endParaRPr lang="ru-RU" sz="2400" dirty="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smtClean="0">
                          <a:latin typeface="+mn-lt"/>
                          <a:ea typeface="Calibri"/>
                          <a:cs typeface="Times New Roman"/>
                        </a:rPr>
                        <a:t>зонтик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ru-RU" sz="2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+mn-lt"/>
                          <a:ea typeface="Calibri"/>
                          <a:cs typeface="Times New Roman"/>
                        </a:rPr>
                        <a:t>розоцветные</a:t>
                      </a:r>
                      <a:endParaRPr lang="ru-RU" sz="2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47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В</a:t>
                      </a:r>
                      <a:endParaRPr lang="ru-RU" sz="240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                                                      </a:t>
                      </a:r>
                      <a:r>
                        <a:rPr lang="ru-RU" sz="2400" b="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сурепка</a:t>
                      </a:r>
                      <a:endParaRPr lang="ru-RU" sz="24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3</a:t>
                      </a:r>
                      <a:endParaRPr lang="ru-RU" sz="2400" dirty="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кисть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+mn-lt"/>
                          <a:ea typeface="Calibri"/>
                          <a:cs typeface="Times New Roman"/>
                        </a:rPr>
                        <a:t>крестоцветные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47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Г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+mn-lt"/>
                          <a:ea typeface="Calibri"/>
                          <a:cs typeface="Times New Roman"/>
                        </a:rPr>
                        <a:t>яблоня</a:t>
                      </a:r>
                      <a:endParaRPr lang="ru-RU" sz="24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4 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щиток</a:t>
                      </a:r>
                      <a:endParaRPr lang="ru-RU" sz="2400" b="1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+mn-lt"/>
                          <a:ea typeface="Calibri"/>
                          <a:cs typeface="Times New Roman"/>
                        </a:rPr>
                        <a:t>розоцветные</a:t>
                      </a:r>
                      <a:endParaRPr lang="ru-RU" sz="2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857232"/>
            <a:ext cx="109045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2571744"/>
            <a:ext cx="1643074" cy="854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3700464"/>
            <a:ext cx="642942" cy="1157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08" y="3714752"/>
            <a:ext cx="78581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71670" y="5357826"/>
            <a:ext cx="693967" cy="809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0" descr="http://img0.liveinternet.ru/images/attach/c/2/65/975/65975425_1288465278_547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3174" y="5357826"/>
            <a:ext cx="1058394" cy="7953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19" y="285727"/>
          <a:ext cx="8572560" cy="6458666"/>
        </p:xfrm>
        <a:graphic>
          <a:graphicData uri="http://schemas.openxmlformats.org/drawingml/2006/table">
            <a:tbl>
              <a:tblPr/>
              <a:tblGrid>
                <a:gridCol w="500067"/>
                <a:gridCol w="3143272"/>
                <a:gridCol w="714380"/>
                <a:gridCol w="4214841"/>
              </a:tblGrid>
              <a:tr h="507658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Соотнеси 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рисунки и морфологические характеристики 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447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Формула цветка: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 Ч</a:t>
                      </a:r>
                      <a:r>
                        <a:rPr lang="ru-RU" sz="2400" b="1" baseline="-25000" dirty="0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Л</a:t>
                      </a:r>
                      <a:r>
                        <a:rPr lang="ru-RU" sz="2400" b="1" baseline="-25000" dirty="0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Т</a:t>
                      </a:r>
                      <a:r>
                        <a:rPr lang="ru-RU" sz="2400" b="1" baseline="-25000" dirty="0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2+4</a:t>
                      </a: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2400" b="1" baseline="-25000" dirty="0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Соцветие – кисть </a:t>
                      </a:r>
                      <a:endParaRPr lang="ru-RU" sz="2400" b="1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Плод – стручок или </a:t>
                      </a:r>
                      <a:r>
                        <a:rPr lang="ru-RU" sz="2400" b="1" dirty="0" err="1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стручочек</a:t>
                      </a: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  </a:t>
                      </a:r>
                      <a:endParaRPr lang="ru-RU" sz="2400" b="1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83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Б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555555"/>
                          </a:solidFill>
                          <a:latin typeface="Arial"/>
                          <a:ea typeface="Calibri"/>
                          <a:cs typeface="Times New Roman"/>
                        </a:rPr>
                        <a:t>2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Формула цветка: </a:t>
                      </a:r>
                      <a:endParaRPr lang="ru-RU" sz="2400" b="1" dirty="0" smtClean="0">
                        <a:solidFill>
                          <a:srgbClr val="0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Ч </a:t>
                      </a:r>
                      <a:r>
                        <a:rPr lang="ru-RU" sz="2400" b="1" baseline="-2500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(5 )</a:t>
                      </a: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r>
                        <a:rPr lang="ru-RU" sz="2400" b="1" baseline="-2500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1+2+(2)</a:t>
                      </a: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r>
                        <a:rPr lang="ru-RU" sz="2400" b="1" baseline="-2500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(9)+1</a:t>
                      </a: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2400" b="1" baseline="-2500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Соцветие – кисть</a:t>
                      </a:r>
                      <a:r>
                        <a:rPr lang="ru-RU" sz="2400" b="1" baseline="0" dirty="0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Плод – </a:t>
                      </a: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боб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44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Формула цветка:  Ч</a:t>
                      </a:r>
                      <a:r>
                        <a:rPr lang="ru-RU" sz="2400" b="1" baseline="-250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Л</a:t>
                      </a:r>
                      <a:r>
                        <a:rPr lang="ru-RU" sz="2400" b="1" baseline="-250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Т</a:t>
                      </a:r>
                      <a:r>
                        <a:rPr lang="ru-RU" sz="2400" b="1" baseline="-250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∞</a:t>
                      </a: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2400" b="1" baseline="-250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Соцветие – </a:t>
                      </a: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щиток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Плод – яблоко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47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Г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Aharoni" pitchFamily="2" charset="-79"/>
                        </a:rPr>
                        <a:t>Формула цветка:</a:t>
                      </a: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Aharoni" pitchFamily="2" charset="-79"/>
                        </a:rPr>
                        <a:t> </a:t>
                      </a: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Aharoni" pitchFamily="2" charset="-79"/>
                        </a:rPr>
                        <a:t>Ч</a:t>
                      </a:r>
                      <a:r>
                        <a:rPr lang="ru-RU" sz="2400" b="1" baseline="-250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Aharoni" pitchFamily="2" charset="-79"/>
                        </a:rPr>
                        <a:t>5</a:t>
                      </a: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Aharoni" pitchFamily="2" charset="-79"/>
                        </a:rPr>
                        <a:t>Л</a:t>
                      </a:r>
                      <a:r>
                        <a:rPr lang="ru-RU" sz="2400" b="1" baseline="-250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Aharoni" pitchFamily="2" charset="-79"/>
                        </a:rPr>
                        <a:t>5</a:t>
                      </a: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Aharoni" pitchFamily="2" charset="-79"/>
                        </a:rPr>
                        <a:t>Т</a:t>
                      </a:r>
                      <a:r>
                        <a:rPr lang="ru-RU" sz="2400" b="1" baseline="-250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Aharoni" pitchFamily="2" charset="-79"/>
                        </a:rPr>
                        <a:t>∞</a:t>
                      </a: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Aharoni" pitchFamily="2" charset="-79"/>
                        </a:rPr>
                        <a:t>П</a:t>
                      </a:r>
                      <a:r>
                        <a:rPr lang="ru-RU" sz="2400" b="1" baseline="-2500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Aharoni" pitchFamily="2" charset="-79"/>
                        </a:rPr>
                        <a:t>1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Соцветие зонтичной формы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Aharoni" pitchFamily="2" charset="-79"/>
                        </a:rPr>
                        <a:t>Плод</a:t>
                      </a: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Aharoni" pitchFamily="2" charset="-79"/>
                        </a:rPr>
                        <a:t> – </a:t>
                      </a: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Aharoni" pitchFamily="2" charset="-79"/>
                        </a:rPr>
                        <a:t>костянка</a:t>
                      </a:r>
                      <a:endParaRPr lang="ru-RU" sz="2400" b="1" dirty="0">
                        <a:latin typeface="Calibri"/>
                        <a:ea typeface="Calibri"/>
                        <a:cs typeface="Aharoni" pitchFamily="2" charset="-79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6" name="Picture 2" descr="http://superfidan.com/meyve/armut/kom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000108"/>
            <a:ext cx="928694" cy="1238259"/>
          </a:xfrm>
          <a:prstGeom prst="rect">
            <a:avLst/>
          </a:prstGeom>
          <a:noFill/>
        </p:spPr>
      </p:pic>
      <p:pic>
        <p:nvPicPr>
          <p:cNvPr id="1028" name="Picture 4" descr="http://im0-tub-ru.yandex.net/i?id=8364069-20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000108"/>
            <a:ext cx="1619262" cy="1214446"/>
          </a:xfrm>
          <a:prstGeom prst="rect">
            <a:avLst/>
          </a:prstGeom>
          <a:noFill/>
        </p:spPr>
      </p:pic>
      <p:pic>
        <p:nvPicPr>
          <p:cNvPr id="1030" name="Picture 6" descr="http://900igr.net/datai/biologija/Biologicheskij-progress/0005-007-Aromorfozy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5357826"/>
            <a:ext cx="1470432" cy="1285857"/>
          </a:xfrm>
          <a:prstGeom prst="rect">
            <a:avLst/>
          </a:prstGeom>
          <a:noFill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28662" y="4143380"/>
            <a:ext cx="1153101" cy="1026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http://www.udec.ru/images/vidy_bobv-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298" y="4357694"/>
            <a:ext cx="1214446" cy="659271"/>
          </a:xfrm>
          <a:prstGeom prst="rect">
            <a:avLst/>
          </a:prstGeom>
          <a:noFill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14612" y="2643182"/>
            <a:ext cx="857256" cy="1291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00100" y="2714620"/>
            <a:ext cx="1320887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00562" y="1785927"/>
            <a:ext cx="41434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 какому классу относится растение?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6" descr="Ландыш майский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24000" contrast="42000"/>
          </a:blip>
          <a:srcRect/>
          <a:stretch>
            <a:fillRect/>
          </a:stretch>
        </p:blipFill>
        <p:spPr bwMode="auto">
          <a:xfrm>
            <a:off x="928662" y="1357298"/>
            <a:ext cx="3143272" cy="5023494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rgbClr val="5F5F5F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Тема урока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Классы Однодольные и  Двудольные. Морфологическая характеристика семейств.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2285992"/>
            <a:ext cx="8043890" cy="3840171"/>
          </a:xfrm>
        </p:spPr>
        <p:txBody>
          <a:bodyPr/>
          <a:lstStyle/>
          <a:p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Цель урока</a:t>
            </a:r>
            <a:r>
              <a:rPr lang="ru-RU" dirty="0" smtClean="0"/>
              <a:t>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обобщить и систематизировать знания по теме «Классификация растений».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Разминка </a:t>
            </a:r>
            <a:endParaRPr lang="ru-RU" dirty="0"/>
          </a:p>
        </p:txBody>
      </p:sp>
      <p:pic>
        <p:nvPicPr>
          <p:cNvPr id="327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2486982"/>
            <a:ext cx="2707650" cy="363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428736"/>
            <a:ext cx="3048000" cy="203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3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57200" y="3505830"/>
            <a:ext cx="3829048" cy="2709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927</TotalTime>
  <Words>264</Words>
  <Application>Microsoft Office PowerPoint</Application>
  <PresentationFormat>Экран (4:3)</PresentationFormat>
  <Paragraphs>151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Классы цветковых растений</vt:lpstr>
      <vt:lpstr>Слайд 2</vt:lpstr>
      <vt:lpstr>Слайд 3</vt:lpstr>
      <vt:lpstr>Слайд 4</vt:lpstr>
      <vt:lpstr>Слайд 5</vt:lpstr>
      <vt:lpstr>Слайд 6</vt:lpstr>
      <vt:lpstr>Слайд 7</vt:lpstr>
      <vt:lpstr>   Тема урока:  Классы Однодольные и  Двудольные. Морфологическая характеристика семейств.</vt:lpstr>
      <vt:lpstr>Разминка </vt:lpstr>
      <vt:lpstr>Разминка</vt:lpstr>
      <vt:lpstr>Разминка</vt:lpstr>
      <vt:lpstr>Разминка</vt:lpstr>
      <vt:lpstr>Разминка</vt:lpstr>
      <vt:lpstr>Игра Крестики - нолики</vt:lpstr>
      <vt:lpstr>Растения - лекари</vt:lpstr>
      <vt:lpstr>Растения и гигиена. Мыльнянка обыкновенная, Горчица</vt:lpstr>
      <vt:lpstr>Слайд 17</vt:lpstr>
      <vt:lpstr>             По описанию  растения определи его семейство  Формула цветка: Ч4Л4Т2+ 4П1 Лепестки располагаются крестообразно Соцветие – кисть Опыляются насекомыми Цветки обоеполые Плод – стручок или стручочек Листорасположение – очерёдное Некоторые образуют корнеплоды </vt:lpstr>
      <vt:lpstr>Слайд 19</vt:lpstr>
      <vt:lpstr>Задание для самоподготовки</vt:lpstr>
      <vt:lpstr>Спасибо за урок.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Lidia</dc:creator>
  <cp:lastModifiedBy>Device</cp:lastModifiedBy>
  <cp:revision>109</cp:revision>
  <dcterms:created xsi:type="dcterms:W3CDTF">2014-02-08T13:23:19Z</dcterms:created>
  <dcterms:modified xsi:type="dcterms:W3CDTF">2019-04-21T18:00:15Z</dcterms:modified>
</cp:coreProperties>
</file>