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7" r:id="rId1"/>
    <p:sldMasterId id="2147483979" r:id="rId2"/>
    <p:sldMasterId id="2147483991" r:id="rId3"/>
    <p:sldMasterId id="2147484063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5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60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627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430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037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987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722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28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486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20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233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05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2506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267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383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3671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2254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8716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013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3720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348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164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21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6738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9447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0307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8403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877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5459" y="959313"/>
            <a:ext cx="5760741" cy="257189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5459" y="3531205"/>
            <a:ext cx="5760741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5459" y="329308"/>
            <a:ext cx="3392144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6200" y="131730"/>
            <a:ext cx="802005" cy="503578"/>
          </a:xfrm>
        </p:spPr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24173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2960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1756130"/>
            <a:ext cx="5764142" cy="2050066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5460" y="3806196"/>
            <a:ext cx="576414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7223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959314"/>
            <a:ext cx="6564015" cy="10441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5459" y="2172548"/>
            <a:ext cx="3125871" cy="32789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3822" y="2172548"/>
            <a:ext cx="3125652" cy="32789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58605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652" y="959903"/>
            <a:ext cx="6571344" cy="1044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8131" y="2169094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8131" y="2973815"/>
            <a:ext cx="3125766" cy="249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3822" y="2172548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63822" y="2971035"/>
            <a:ext cx="3125652" cy="24849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2094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5052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5081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6359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041" y="959313"/>
            <a:ext cx="2425950" cy="224205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9877" y="960890"/>
            <a:ext cx="3828178" cy="449691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041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14627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96501" y="482171"/>
            <a:ext cx="3511387" cy="5149101"/>
            <a:chOff x="4996501" y="482171"/>
            <a:chExt cx="3511387" cy="5149101"/>
          </a:xfrm>
        </p:grpSpPr>
        <p:sp>
          <p:nvSpPr>
            <p:cNvPr id="14" name="Rectangle 13"/>
            <p:cNvSpPr/>
            <p:nvPr/>
          </p:nvSpPr>
          <p:spPr>
            <a:xfrm>
              <a:off x="4996501" y="482171"/>
              <a:ext cx="3511387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312152" y="812506"/>
              <a:ext cx="2883013" cy="447936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077" y="1129512"/>
            <a:ext cx="3386166" cy="1918487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1420" y="3057166"/>
            <a:ext cx="3390817" cy="209256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4592" y="5469857"/>
            <a:ext cx="3393977" cy="320123"/>
          </a:xfrm>
        </p:spPr>
        <p:txBody>
          <a:bodyPr/>
          <a:lstStyle>
            <a:lvl1pPr algn="l">
              <a:defRPr/>
            </a:lvl1pPr>
          </a:lstStyle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459" y="318641"/>
            <a:ext cx="2601032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26491" y="131730"/>
            <a:ext cx="795746" cy="503578"/>
          </a:xfrm>
        </p:spPr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70363" b="36435"/>
          <a:stretch/>
        </p:blipFill>
        <p:spPr>
          <a:xfrm>
            <a:off x="1125460" y="643464"/>
            <a:ext cx="339242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46924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8263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447" y="796298"/>
            <a:ext cx="1103027" cy="466256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1910" y="796298"/>
            <a:ext cx="5301095" cy="46625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59215" b="36435"/>
          <a:stretch/>
        </p:blipFill>
        <p:spPr>
          <a:xfrm rot="5400000">
            <a:off x="5605390" y="3050294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848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5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09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505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514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35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98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84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854"/>
            <a:ext cx="9144000" cy="7429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68769"/>
            <a:ext cx="9144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/>
          <p:cNvCxnSpPr/>
          <p:nvPr/>
        </p:nvCxnSpPr>
        <p:spPr>
          <a:xfrm>
            <a:off x="0" y="6121005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8684" y="956172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8684" y="2167385"/>
            <a:ext cx="6571343" cy="328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1309" y="330371"/>
            <a:ext cx="2368292" cy="304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4B9F1-389C-4109-8CBE-7FEAC12FF44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8684" y="329308"/>
            <a:ext cx="3388498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3728" y="131730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5F174A-5317-4743-B8DB-53043B10A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78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  <p:sldLayoutId id="2147484069" r:id="rId6"/>
    <p:sldLayoutId id="2147484070" r:id="rId7"/>
    <p:sldLayoutId id="2147484071" r:id="rId8"/>
    <p:sldLayoutId id="2147484072" r:id="rId9"/>
    <p:sldLayoutId id="2147484073" r:id="rId10"/>
    <p:sldLayoutId id="214748407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ds02.infourok.ru/uploads/ex/0246/0006e015-f1a4d82e/hello_html_61a2c72a.jpg" TargetMode="External"/><Relationship Id="rId3" Type="http://schemas.openxmlformats.org/officeDocument/2006/relationships/hyperlink" Target="http://vrtest.kiev.ua/wp-content/uploads/untit.png" TargetMode="External"/><Relationship Id="rId7" Type="http://schemas.openxmlformats.org/officeDocument/2006/relationships/hyperlink" Target="http://nenuda.ru/nuda/113/112041/112041_html_m68d3d677.png" TargetMode="External"/><Relationship Id="rId12" Type="http://schemas.openxmlformats.org/officeDocument/2006/relationships/hyperlink" Target="http://lechenie-detok.ru/images/otkuda-berutsja-ljamblii-u-detej_1.jpg" TargetMode="External"/><Relationship Id="rId2" Type="http://schemas.openxmlformats.org/officeDocument/2006/relationships/hyperlink" Target="https://elhow.ru/ucheba/estestvoznaniej/kto-takie-prostejshie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biolgra.ucoz.ru/Ilustrations/Zoology/jgut.jpg" TargetMode="External"/><Relationship Id="rId11" Type="http://schemas.openxmlformats.org/officeDocument/2006/relationships/hyperlink" Target="http://i.ytimg.com/vi/uP-cvNEXnek/sddefault.jpg" TargetMode="External"/><Relationship Id="rId5" Type="http://schemas.openxmlformats.org/officeDocument/2006/relationships/hyperlink" Target="http://uspics.ru/images/1553173_tip-prosteishie.jpg" TargetMode="External"/><Relationship Id="rId10" Type="http://schemas.openxmlformats.org/officeDocument/2006/relationships/hyperlink" Target="http://risovach.ru/upload/2014/12/generator/amyoba_68390219_orig_.jpg" TargetMode="External"/><Relationship Id="rId4" Type="http://schemas.openxmlformats.org/officeDocument/2006/relationships/hyperlink" Target="https://otvet.imgsmail.ru/download/c2769d1f34ae76a8766daa9e781e4f2a_i-206.jpg" TargetMode="External"/><Relationship Id="rId9" Type="http://schemas.openxmlformats.org/officeDocument/2006/relationships/hyperlink" Target="http://biolicey2vrn.ru/Zhivotnie/Prosteishie/Zhgutikovie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369" y="1029811"/>
            <a:ext cx="8403262" cy="258532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Презентация по 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биологии 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для учащихся 5 классов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 тему</a:t>
            </a: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 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«Простейшие»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2897" y="181544"/>
            <a:ext cx="5158463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МКОУ «Краснооктябрьская СОШ им. Р. Гамзатова»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22128" y="4470754"/>
            <a:ext cx="484889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Выполнила: учитель </a:t>
            </a:r>
            <a:r>
              <a:rPr lang="ru-RU" dirty="0" err="1" smtClean="0"/>
              <a:t>биологииМахмудова</a:t>
            </a:r>
            <a:r>
              <a:rPr lang="ru-RU" dirty="0" smtClean="0"/>
              <a:t> М.М.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62446" y="6243590"/>
            <a:ext cx="184731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6" name="Picture 2" descr="http://vrtest.kiev.ua/wp-content/uploads/unt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39" y="4088866"/>
            <a:ext cx="3810000" cy="15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24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1707" y="1216650"/>
            <a:ext cx="8160589" cy="45243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dirty="0"/>
              <a:t>Плешаков, А.А. Биология. Введение в биологию. 5 </a:t>
            </a:r>
            <a:r>
              <a:rPr lang="ru-RU" dirty="0" err="1"/>
              <a:t>кл</a:t>
            </a:r>
            <a:r>
              <a:rPr lang="ru-RU" dirty="0"/>
              <a:t>.: учеб. для </a:t>
            </a:r>
            <a:r>
              <a:rPr lang="ru-RU" dirty="0" err="1"/>
              <a:t>общеобразоват</a:t>
            </a:r>
            <a:r>
              <a:rPr lang="ru-RU" dirty="0"/>
              <a:t>. учреждений / А.А. Плешаков, Н.И. Сонин. – 2-е изд., стереотип. – М.: Дрофа, 2015. – 158, </a:t>
            </a:r>
            <a:r>
              <a:rPr lang="en-US" dirty="0"/>
              <a:t>[2]</a:t>
            </a:r>
            <a:r>
              <a:rPr lang="ru-RU" dirty="0"/>
              <a:t> с</a:t>
            </a:r>
            <a:r>
              <a:rPr lang="ru-RU" dirty="0" smtClean="0"/>
              <a:t>.</a:t>
            </a:r>
            <a:endParaRPr lang="ru-RU" dirty="0" smtClean="0">
              <a:hlinkClick r:id="rId2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hlinkClick r:id="rId2"/>
              </a:rPr>
              <a:t>https</a:t>
            </a:r>
            <a:r>
              <a:rPr lang="ru-RU" dirty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elhow.ru/ucheba/estestvoznaniej/kto-takie-prostejshie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vrtest.kiev.ua/wp-content/uploads/untit.png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otvet.imgsmail.ru/download/c2769d1f34ae76a8766daa9e781e4f2a_i-206.jpg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uspics.ru/images/1553173_tip-prosteishie.jpg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biolgra.ucoz.ru/Ilustrations/Zoology/jgut.jpg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nenuda.ru/nuda/113/112041/112041_html_m68d3d677.png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ds02.infourok.ru/uploads/ex/0246/0006e015-f1a4d82e/hello_html_61a2c72a.jpg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biolicey2vrn.ru/Zhivotnie/Prosteishie/Zhgutikovie.jpg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10"/>
              </a:rPr>
              <a:t>http://risovach.ru/upload/2014/12/generator/amyoba_68390219_orig_.</a:t>
            </a:r>
            <a:r>
              <a:rPr lang="en-US" dirty="0" smtClean="0">
                <a:hlinkClick r:id="rId10"/>
              </a:rPr>
              <a:t>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i.ytimg.com/vi/uP-cvNEXnek/sddefault.jpg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lechenie-detok.ru/images/otkuda-berutsja-ljamblii-u-detej_1.jpg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490231" y="199210"/>
            <a:ext cx="2163542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Источники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32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33245" y="4291512"/>
            <a:ext cx="7677509" cy="147732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Простейшие, или эукариоты - микроскопические организмы с клеточным типом организации, ранее они представляли собой целое царство живых организмов, сейчас в биологии их относят к </a:t>
            </a:r>
            <a:r>
              <a:rPr lang="ru-RU" dirty="0" err="1"/>
              <a:t>животноподобным</a:t>
            </a:r>
            <a:r>
              <a:rPr lang="ru-RU" dirty="0"/>
              <a:t> протистам. Несмотря на то, что тело простейших представлено одной клеткой, они являются самостоятельными организмами со всеми основными функциями</a:t>
            </a:r>
            <a:r>
              <a:rPr lang="ru-RU" dirty="0" smtClean="0"/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041" y="199209"/>
            <a:ext cx="3429914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</a:rPr>
              <a:t>Общие сведения</a:t>
            </a:r>
          </a:p>
        </p:txBody>
      </p:sp>
      <p:pic>
        <p:nvPicPr>
          <p:cNvPr id="3074" name="Picture 2" descr="http://uspics.ru/images/1553173_tip-prosteish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929" y="1047895"/>
            <a:ext cx="4192138" cy="297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5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4453" y="1807104"/>
            <a:ext cx="4321834" cy="34163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Размеры простейших достигают в длину 10-50 микрометров и хорошо рассматриваются только в оптический микроскоп, поскольку неразличимы невооруженным глазом человека. Основная среда обитания одноклеточных - водная и почвенная, организмы занимают различные позиции или трофические уровни пищевых цепей. Размножение как половое, так и бесполое (деление тела эукариота на две части</a:t>
            </a:r>
            <a:r>
              <a:rPr lang="ru-RU" dirty="0" smtClean="0"/>
              <a:t>).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67664" y="199209"/>
            <a:ext cx="5208669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Основные характеристики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050" name="Picture 2" descr="https://otvet.imgsmail.ru/download/c2769d1f34ae76a8766daa9e781e4f2a_i-2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556" y="1515013"/>
            <a:ext cx="30765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12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33246" y="3385739"/>
            <a:ext cx="7677509" cy="258532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По типу питания простейшие делятся на</a:t>
            </a:r>
            <a:r>
              <a:rPr lang="ru-RU" dirty="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хищников, они питаются водорослями, микроскопическими грибами и одноклеточными; 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тех</a:t>
            </a:r>
            <a:r>
              <a:rPr lang="ru-RU" dirty="0"/>
              <a:t>, которые потребляют пищу путем </a:t>
            </a:r>
            <a:r>
              <a:rPr lang="ru-RU" dirty="0" err="1"/>
              <a:t>эндоцитоза</a:t>
            </a:r>
            <a:r>
              <a:rPr lang="ru-RU" dirty="0"/>
              <a:t>, например, амебы, когда заглатывание осуществляется всей клеткой микроорганизма; 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тех</a:t>
            </a:r>
            <a:r>
              <a:rPr lang="ru-RU" dirty="0"/>
              <a:t>, кто поглощает пищу при помощи клеточного рта - </a:t>
            </a:r>
            <a:r>
              <a:rPr lang="ru-RU" dirty="0" err="1"/>
              <a:t>цитосты</a:t>
            </a:r>
            <a:r>
              <a:rPr lang="ru-RU" dirty="0"/>
              <a:t>; 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тех</a:t>
            </a:r>
            <a:r>
              <a:rPr lang="ru-RU" dirty="0"/>
              <a:t>, кто обладает </a:t>
            </a:r>
            <a:r>
              <a:rPr lang="ru-RU" dirty="0" err="1"/>
              <a:t>осмотрофным</a:t>
            </a:r>
            <a:r>
              <a:rPr lang="ru-RU" dirty="0"/>
              <a:t> типом питания, то есть питание осуществляется без заглатывания твердых частиц пищи благодаря транспортировке питательных веществ через поверхность клетки</a:t>
            </a:r>
            <a:r>
              <a:rPr lang="ru-RU" dirty="0" smtClean="0"/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0856" y="199210"/>
            <a:ext cx="1802288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Питание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4098" name="Picture 2" descr="http://biolgra.ucoz.ru/Ilustrations/Zoology/jg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149" y="1022820"/>
            <a:ext cx="4571701" cy="212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7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33246" y="4222502"/>
            <a:ext cx="7677509" cy="17543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Если говорить о физиологическом строении одноклеточных, то все они имеют два основных компонента</a:t>
            </a:r>
            <a:r>
              <a:rPr lang="ru-RU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ядро, где содержится наследственная информация и молекулы ДНК; 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цитоплазма</a:t>
            </a:r>
            <a:r>
              <a:rPr lang="ru-RU" dirty="0"/>
              <a:t>, которая ограничивается наружной трехслойной мембраной толщиной около 7 </a:t>
            </a:r>
            <a:r>
              <a:rPr lang="ru-RU" dirty="0" err="1"/>
              <a:t>нв</a:t>
            </a:r>
            <a:r>
              <a:rPr lang="ru-RU" dirty="0"/>
              <a:t>. Мембрана отвечает за поступление питательных веществ в клетку и состоит из липоидов и белков</a:t>
            </a:r>
            <a:r>
              <a:rPr lang="ru-RU" dirty="0" smtClean="0"/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4735" y="199210"/>
            <a:ext cx="2034532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Строение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5122" name="Picture 2" descr="http://nenuda.ru/nuda/113/112041/112041_html_m68d3d6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358" y="1117222"/>
            <a:ext cx="7121285" cy="278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8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33245" y="3998215"/>
            <a:ext cx="7677509" cy="203132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Вплоть до начала XX века наука рассматривала простейших как целое </a:t>
            </a:r>
            <a:r>
              <a:rPr lang="ru-RU" dirty="0" err="1"/>
              <a:t>подцарство</a:t>
            </a:r>
            <a:r>
              <a:rPr lang="ru-RU" dirty="0"/>
              <a:t> царства животных и их изучением занималась протозоология - раздел зоологии, занимающийся изучением одноклеточных животных. Сейчас простейшие вместе с водорослями, грибами и грибоподобными группами живых организмов относятся к царству протистов, преимущественно </a:t>
            </a:r>
            <a:r>
              <a:rPr lang="ru-RU" dirty="0" err="1"/>
              <a:t>животноподобных</a:t>
            </a:r>
            <a:r>
              <a:rPr lang="ru-RU" dirty="0"/>
              <a:t>. Современная классификация животного мира не дает отдельного ранга и значения одноклеточным</a:t>
            </a:r>
            <a:r>
              <a:rPr lang="ru-RU" dirty="0" smtClean="0"/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1586" y="199210"/>
            <a:ext cx="5600829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Классификация простейших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6146" name="Picture 2" descr="https://ds02.infourok.ru/uploads/ex/0246/0006e015-f1a4d82e/hello_html_61a2c7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6" y="1096470"/>
            <a:ext cx="5330825" cy="258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33245" y="3679038"/>
            <a:ext cx="7677509" cy="23083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Классификация - </a:t>
            </a:r>
            <a:r>
              <a:rPr lang="ru-RU" dirty="0" err="1"/>
              <a:t>Подцарство</a:t>
            </a:r>
            <a:r>
              <a:rPr lang="ru-RU" dirty="0"/>
              <a:t> Одноклеточные (</a:t>
            </a:r>
            <a:r>
              <a:rPr lang="ru-RU" dirty="0" err="1"/>
              <a:t>Protozoa</a:t>
            </a:r>
            <a:r>
              <a:rPr lang="ru-RU" dirty="0" smtClean="0"/>
              <a:t>)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Тип </a:t>
            </a:r>
            <a:r>
              <a:rPr lang="ru-RU" dirty="0" err="1"/>
              <a:t>Саркомастигофоры</a:t>
            </a:r>
            <a:r>
              <a:rPr lang="ru-RU" dirty="0"/>
              <a:t> (</a:t>
            </a:r>
            <a:r>
              <a:rPr lang="en-US" dirty="0" err="1"/>
              <a:t>Sarcomastigophora</a:t>
            </a:r>
            <a:r>
              <a:rPr lang="en-US" dirty="0"/>
              <a:t>)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Тип </a:t>
            </a:r>
            <a:r>
              <a:rPr lang="ru-RU" dirty="0" err="1"/>
              <a:t>Апикомплексы</a:t>
            </a:r>
            <a:r>
              <a:rPr lang="ru-RU" dirty="0"/>
              <a:t> (</a:t>
            </a:r>
            <a:r>
              <a:rPr lang="en-US" dirty="0" err="1"/>
              <a:t>Apicomplexa</a:t>
            </a:r>
            <a:r>
              <a:rPr lang="en-US" dirty="0"/>
              <a:t>)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Тип </a:t>
            </a:r>
            <a:r>
              <a:rPr lang="ru-RU" dirty="0" err="1"/>
              <a:t>Миксоспоридии</a:t>
            </a:r>
            <a:r>
              <a:rPr lang="ru-RU" dirty="0"/>
              <a:t> (</a:t>
            </a:r>
            <a:r>
              <a:rPr lang="en-US" dirty="0" err="1"/>
              <a:t>Myxozoa</a:t>
            </a:r>
            <a:r>
              <a:rPr lang="en-US" dirty="0"/>
              <a:t>)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Тип </a:t>
            </a:r>
            <a:r>
              <a:rPr lang="ru-RU" dirty="0" err="1"/>
              <a:t>Микроспоридии</a:t>
            </a:r>
            <a:r>
              <a:rPr lang="ru-RU" dirty="0"/>
              <a:t> (</a:t>
            </a:r>
            <a:r>
              <a:rPr lang="en-US" dirty="0" err="1"/>
              <a:t>Microspora</a:t>
            </a:r>
            <a:r>
              <a:rPr lang="en-US" dirty="0"/>
              <a:t>)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Тип </a:t>
            </a:r>
            <a:r>
              <a:rPr lang="ru-RU" dirty="0"/>
              <a:t>Инфузории (</a:t>
            </a:r>
            <a:r>
              <a:rPr lang="en-US" dirty="0" err="1"/>
              <a:t>Ciliophora</a:t>
            </a:r>
            <a:r>
              <a:rPr lang="en-US" dirty="0"/>
              <a:t>)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Тип </a:t>
            </a:r>
            <a:r>
              <a:rPr lang="ru-RU" dirty="0" err="1"/>
              <a:t>Лабиринтулы</a:t>
            </a:r>
            <a:r>
              <a:rPr lang="ru-RU" dirty="0"/>
              <a:t> (</a:t>
            </a:r>
            <a:r>
              <a:rPr lang="en-US" dirty="0" err="1"/>
              <a:t>Labirinthomorpha</a:t>
            </a:r>
            <a:r>
              <a:rPr lang="en-US" dirty="0"/>
              <a:t>)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Тип </a:t>
            </a:r>
            <a:r>
              <a:rPr lang="ru-RU" dirty="0" err="1"/>
              <a:t>Асцетоспоридии</a:t>
            </a:r>
            <a:r>
              <a:rPr lang="ru-RU" dirty="0"/>
              <a:t> (</a:t>
            </a:r>
            <a:r>
              <a:rPr lang="en-US" dirty="0" err="1"/>
              <a:t>Ascetospora</a:t>
            </a:r>
            <a:r>
              <a:rPr lang="en-US" dirty="0" smtClean="0"/>
              <a:t>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1586" y="199210"/>
            <a:ext cx="5600829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Классификация простейших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7170" name="Picture 2" descr="http://biolicey2vrn.ru/Zhivotnie/Prosteishie/Zhgutikov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650" y="1038128"/>
            <a:ext cx="3786697" cy="23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02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0550" y="1067284"/>
            <a:ext cx="4011283" cy="23083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Амеба. </a:t>
            </a:r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Имеет </a:t>
            </a:r>
            <a:r>
              <a:rPr lang="ru-RU" dirty="0"/>
              <a:t>неправильную форму тела, передвижение осуществляется при помощи специальных отростков - ложноножек, которые попеременно возникают и исчезают. Водится во влажной среде</a:t>
            </a:r>
            <a:r>
              <a:rPr lang="ru-RU" dirty="0" smtClean="0"/>
              <a:t>.</a:t>
            </a:r>
            <a:endParaRPr lang="en-US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234003" y="199210"/>
            <a:ext cx="6675995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</a:rPr>
              <a:t>Примеры простейших 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организмов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59857" y="3658908"/>
            <a:ext cx="4563372" cy="23083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Инфузория-туфелька</a:t>
            </a:r>
            <a:r>
              <a:rPr lang="ru-RU" dirty="0"/>
              <a:t>. </a:t>
            </a:r>
            <a:endParaRPr lang="en-US" dirty="0" smtClean="0"/>
          </a:p>
          <a:p>
            <a:endParaRPr lang="en-US" dirty="0"/>
          </a:p>
          <a:p>
            <a:r>
              <a:rPr lang="ru-RU" dirty="0"/>
              <a:t>Свое название </a:t>
            </a:r>
            <a:r>
              <a:rPr lang="ru-RU" dirty="0" err="1"/>
              <a:t>эукариотический</a:t>
            </a:r>
            <a:r>
              <a:rPr lang="ru-RU" dirty="0"/>
              <a:t> организм получил за форму тела, напоминающую подошву туфли. Обитает преимущественно в воде, также можно ее обнаружить в аквариуме. Движение туфельки осуществляется благодаря ресничкам. </a:t>
            </a:r>
            <a:endParaRPr lang="en-US" dirty="0"/>
          </a:p>
        </p:txBody>
      </p:sp>
      <p:pic>
        <p:nvPicPr>
          <p:cNvPr id="8194" name="Picture 2" descr="http://risovach.ru/upload/2014/12/generator/amyoba_68390219_orig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781" y="1241809"/>
            <a:ext cx="2893524" cy="195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.ytimg.com/vi/uP-cvNEXnek/sd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1" b="4991"/>
          <a:stretch/>
        </p:blipFill>
        <p:spPr bwMode="auto">
          <a:xfrm>
            <a:off x="624081" y="3658907"/>
            <a:ext cx="3395829" cy="230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01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0356" y="1086670"/>
            <a:ext cx="5162911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Дизентерийная амеба - паразитический организм, вызывающий такое тяжелое заболевание, как амебная дизентерия, заражение происходит при попадании в кишечник человека. </a:t>
            </a:r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34003" y="199210"/>
            <a:ext cx="6675995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</a:rPr>
              <a:t>Примеры простейших 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</a:rPr>
              <a:t>организмов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335" y="1086670"/>
            <a:ext cx="2790646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Лямблии</a:t>
            </a:r>
            <a:r>
              <a:rPr lang="en-US" dirty="0"/>
              <a:t> </a:t>
            </a:r>
            <a:r>
              <a:rPr lang="ru-RU" dirty="0" smtClean="0"/>
              <a:t>- </a:t>
            </a:r>
            <a:r>
              <a:rPr lang="ru-RU" dirty="0"/>
              <a:t>паразиты, обитающие в тонком кишечнике человека и вызывающие </a:t>
            </a:r>
            <a:r>
              <a:rPr lang="ru-RU" dirty="0" err="1"/>
              <a:t>лямблиоз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0357" y="5500747"/>
            <a:ext cx="858328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Споровики - тип простейших паразитов позвоночных и беспозвоночных животных.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://lechenie-detok.ru/images/otkuda-berutsja-ljamblii-u-detej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466" y="2480176"/>
            <a:ext cx="2932981" cy="282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hkolageo.ru/mpakarb/I+%D1%81%D0%B8%D1%81%D1%82%D0%B5%D0%BC%D0%B0%D1%82%D0%B8%D1%87%D0%B5%D1%81%D0%BA%D0%BE%D0%B5+%D0%BF%D0%BE%D0%BB%D0%BE%D0%B6%D0%B5%D0%BD%D0%B8%D0%B5+%D0%BC%D0%B0%D0%BB%D1%8F%D1%80%D0%B8%D0%B9%D0%BD%D1%8B%D1%85+%D0%BF%D0%BB%D0%B0%D0%B7%D0%BC%D0%BE%D0%B4%D0%B8%D0%B5%D0%B2b/7925_html_2e00b4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58" y="2450070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6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Gallery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TM02900720[[fn=Интеграл]]</Template>
  <TotalTime>440</TotalTime>
  <Words>568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Wingdings 2</vt:lpstr>
      <vt:lpstr>HDOfficeLightV0</vt:lpstr>
      <vt:lpstr>1_HDOfficeLightV0</vt:lpstr>
      <vt:lpstr>2_HDOfficeLightV0</vt:lpstr>
      <vt:lpstr>Gallery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BlackShaper</dc:creator>
  <cp:lastModifiedBy>Компьютер 12</cp:lastModifiedBy>
  <cp:revision>17</cp:revision>
  <dcterms:created xsi:type="dcterms:W3CDTF">2017-03-08T03:25:57Z</dcterms:created>
  <dcterms:modified xsi:type="dcterms:W3CDTF">2019-12-05T07:02:16Z</dcterms:modified>
</cp:coreProperties>
</file>